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9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70" r:id="rId14"/>
    <p:sldId id="267" r:id="rId15"/>
    <p:sldId id="268" r:id="rId16"/>
  </p:sldIdLst>
  <p:sldSz cx="9144000" cy="5143500" type="screen16x9"/>
  <p:notesSz cx="6858000" cy="9144000"/>
  <p:embeddedFontLst>
    <p:embeddedFont>
      <p:font typeface="Rockwell" panose="02060603020205020403" pitchFamily="18" charset="0"/>
      <p:regular r:id="rId18"/>
      <p:bold r:id="rId19"/>
      <p:italic r:id="rId20"/>
      <p:boldItalic r:id="rId21"/>
    </p:embeddedFont>
    <p:embeddedFont>
      <p:font typeface="Rockwell Condensed" panose="02060603050405020104" pitchFamily="18" charset="0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739" y="10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83c61b3ae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83c61b3ae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7a60099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d7a60099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7a60099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d7a60099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73394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7a60099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d7a60099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835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83c61b3ae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83c61b3ae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83c61b3ae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83c61b3ae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83c61b3ae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83c61b3ae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83c61b3ae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83c61b3ae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83c61b3ae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d83c61b3ae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83c61b3a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83c61b3a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83c61b3ae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83c61b3ae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7a60099b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7a60099b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83c61b3ae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83c61b3ae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83c61b3ae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d83c61b3ae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90626" y="1010210"/>
            <a:ext cx="7667244" cy="60512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690626" y="3224773"/>
            <a:ext cx="7667244" cy="60512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690626" y="1113584"/>
            <a:ext cx="7667244" cy="20574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7236911" y="3051692"/>
            <a:ext cx="810678" cy="810677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670" y="1074167"/>
            <a:ext cx="7475220" cy="2276856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72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86" y="3291840"/>
            <a:ext cx="5918454" cy="802386"/>
          </a:xfrm>
        </p:spPr>
        <p:txBody>
          <a:bodyPr>
            <a:normAutofit/>
          </a:bodyPr>
          <a:lstStyle>
            <a:lvl1pPr marL="0" indent="0" algn="l">
              <a:buNone/>
              <a:defRPr sz="1650">
                <a:solidFill>
                  <a:schemeClr val="tx1"/>
                </a:solidFill>
              </a:defRPr>
            </a:lvl1pPr>
            <a:lvl2pPr marL="342900" indent="0" algn="ctr">
              <a:buNone/>
              <a:defRPr sz="1650"/>
            </a:lvl2pPr>
            <a:lvl3pPr marL="685800" indent="0" algn="ctr">
              <a:buNone/>
              <a:defRPr sz="165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194550" y="3217001"/>
            <a:ext cx="895401" cy="480060"/>
          </a:xfrm>
        </p:spPr>
        <p:txBody>
          <a:bodyPr/>
          <a:lstStyle>
            <a:lvl1pPr>
              <a:defRPr sz="21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316468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2009594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00050"/>
            <a:ext cx="1914525" cy="4229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400050"/>
            <a:ext cx="5629275" cy="4229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8430936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892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318745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688492"/>
            <a:ext cx="9144000" cy="1455008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346" y="918972"/>
            <a:ext cx="6960870" cy="264033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331" y="3765042"/>
            <a:ext cx="6789420" cy="800100"/>
          </a:xfrm>
        </p:spPr>
        <p:txBody>
          <a:bodyPr anchor="t">
            <a:normAutofit/>
          </a:bodyPr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45251" y="4704588"/>
            <a:ext cx="1983232" cy="273844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37031" y="4704588"/>
            <a:ext cx="4745736" cy="273844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673049" y="1744386"/>
            <a:ext cx="810678" cy="810677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2776" y="1879600"/>
            <a:ext cx="891224" cy="540249"/>
          </a:xfrm>
        </p:spPr>
        <p:txBody>
          <a:bodyPr/>
          <a:lstStyle>
            <a:lvl1pPr>
              <a:defRPr sz="2100"/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2240987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2386" y="1645920"/>
            <a:ext cx="3566160" cy="298323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3168" y="1645920"/>
            <a:ext cx="3566160" cy="298323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4896311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0100" y="1536192"/>
            <a:ext cx="3566160" cy="480060"/>
          </a:xfrm>
        </p:spPr>
        <p:txBody>
          <a:bodyPr anchor="ctr">
            <a:normAutofit/>
          </a:bodyPr>
          <a:lstStyle>
            <a:lvl1pPr marL="0" indent="0">
              <a:buNone/>
              <a:defRPr sz="1500" b="1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2386" y="2057400"/>
            <a:ext cx="3566160" cy="246888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3168" y="1536192"/>
            <a:ext cx="3566160" cy="480060"/>
          </a:xfrm>
        </p:spPr>
        <p:txBody>
          <a:bodyPr anchor="ctr">
            <a:normAutofit/>
          </a:bodyPr>
          <a:lstStyle>
            <a:lvl1pPr marL="0" indent="0">
              <a:buNone/>
              <a:defRPr sz="1500" b="1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3168" y="2057400"/>
            <a:ext cx="3566160" cy="246888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7813242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1133579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11610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27806" y="1"/>
            <a:ext cx="2916194" cy="51434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514350"/>
            <a:ext cx="2400300" cy="1303020"/>
          </a:xfrm>
        </p:spPr>
        <p:txBody>
          <a:bodyPr anchor="b">
            <a:normAutofit/>
          </a:bodyPr>
          <a:lstStyle>
            <a:lvl1pPr>
              <a:defRPr sz="2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14350"/>
            <a:ext cx="5033772" cy="3765042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1817370"/>
            <a:ext cx="2400300" cy="24688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750"/>
              </a:spcBef>
              <a:buNone/>
              <a:defRPr sz="105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8551294" y="4672261"/>
            <a:ext cx="342900" cy="3429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3574625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227806" y="1"/>
            <a:ext cx="2916194" cy="51434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514350"/>
            <a:ext cx="2400300" cy="1303020"/>
          </a:xfrm>
        </p:spPr>
        <p:txBody>
          <a:bodyPr anchor="b">
            <a:normAutofit/>
          </a:bodyPr>
          <a:lstStyle>
            <a:lvl1pPr>
              <a:defRPr sz="2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6227805" cy="51435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1817370"/>
            <a:ext cx="2400300" cy="24688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750"/>
              </a:spcBef>
              <a:buNone/>
              <a:defRPr sz="1050">
                <a:solidFill>
                  <a:schemeClr val="accent1">
                    <a:lumMod val="75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10/23/2022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8551294" y="4672261"/>
            <a:ext cx="342900" cy="3429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9148692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2386" y="363474"/>
            <a:ext cx="7543800" cy="1207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2386" y="1591056"/>
            <a:ext cx="7543800" cy="3038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3318" y="4704588"/>
            <a:ext cx="245516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6102" y="4704588"/>
            <a:ext cx="474573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8551294" y="4672261"/>
            <a:ext cx="342900" cy="3429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3346" y="4704588"/>
            <a:ext cx="48006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1">
                <a:solidFill>
                  <a:srgbClr val="FFFFFF"/>
                </a:solidFill>
                <a:latin typeface="+mj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5000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  <p:sldLayoutId id="2147483906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50" kern="1200" cap="all" baseline="0">
          <a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37160" indent="-137160" algn="l" defTabSz="685800" rtl="0" eaLnBrk="1" latinLnBrk="0" hangingPunct="1">
        <a:lnSpc>
          <a:spcPct val="90000"/>
        </a:lnSpc>
        <a:spcBef>
          <a:spcPts val="9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300"/>
        </a:spcBef>
        <a:spcAft>
          <a:spcPts val="15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300"/>
        </a:spcBef>
        <a:spcAft>
          <a:spcPts val="15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300"/>
        </a:spcBef>
        <a:spcAft>
          <a:spcPts val="15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indent="-137160" algn="l" defTabSz="685800" rtl="0" eaLnBrk="1" latinLnBrk="0" hangingPunct="1">
        <a:lnSpc>
          <a:spcPct val="90000"/>
        </a:lnSpc>
        <a:spcBef>
          <a:spcPts val="300"/>
        </a:spcBef>
        <a:spcAft>
          <a:spcPts val="15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200000" indent="-171450" algn="l" defTabSz="685800" rtl="0" eaLnBrk="1" latinLnBrk="0" hangingPunct="1">
        <a:lnSpc>
          <a:spcPct val="90000"/>
        </a:lnSpc>
        <a:spcBef>
          <a:spcPts val="300"/>
        </a:spcBef>
        <a:spcAft>
          <a:spcPts val="15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425000" indent="-171450" algn="l" defTabSz="685800" rtl="0" eaLnBrk="1" latinLnBrk="0" hangingPunct="1">
        <a:lnSpc>
          <a:spcPct val="90000"/>
        </a:lnSpc>
        <a:spcBef>
          <a:spcPts val="300"/>
        </a:spcBef>
        <a:spcAft>
          <a:spcPts val="15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650000" indent="-171450" algn="l" defTabSz="685800" rtl="0" eaLnBrk="1" latinLnBrk="0" hangingPunct="1">
        <a:lnSpc>
          <a:spcPct val="90000"/>
        </a:lnSpc>
        <a:spcBef>
          <a:spcPts val="300"/>
        </a:spcBef>
        <a:spcAft>
          <a:spcPts val="15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875000" indent="-171450" algn="l" defTabSz="685800" rtl="0" eaLnBrk="1" latinLnBrk="0" hangingPunct="1">
        <a:lnSpc>
          <a:spcPct val="90000"/>
        </a:lnSpc>
        <a:spcBef>
          <a:spcPts val="300"/>
        </a:spcBef>
        <a:spcAft>
          <a:spcPts val="15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pscientist/students-performanc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hyperlink" Target="https://www.kaggle.com/spscientist/students-performance-in-exams" TargetMode="Externa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Predicting Student Exam Performance</a:t>
            </a:r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Dustin Casey</a:t>
            </a:r>
            <a:endParaRPr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51C726C-8ACD-F06A-C895-3A2D28DFEA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07"/>
    </mc:Choice>
    <mc:Fallback>
      <p:transition spd="slow" advTm="11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Unscaled Features</a:t>
            </a:r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1"/>
          </p:nvPr>
        </p:nvSpPr>
        <p:spPr>
          <a:xfrm>
            <a:off x="729450" y="1528200"/>
            <a:ext cx="7688700" cy="34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Measuring model performance on an accuracy basis (I want MSE, MAE, and RMSE as low as possible; I want R</a:t>
            </a:r>
            <a:r>
              <a:rPr lang="en-US" baseline="30000" dirty="0"/>
              <a:t>2</a:t>
            </a:r>
            <a:r>
              <a:rPr lang="en" baseline="30000" dirty="0"/>
              <a:t> </a:t>
            </a:r>
            <a:r>
              <a:rPr lang="en" dirty="0"/>
              <a:t>as close to 1 as possible)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Simple Linear Regression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Squared Error: 		138.53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Absolute Error: 		 9.89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Root Mean Absolute Error: 	11.77</a:t>
            </a:r>
            <a:endParaRPr lang="en-US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			  	0.216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Random Forest Regressor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Squared Error: 		180.02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Absolute Error: 		11.16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Root Mean Absolute Error: 	13.42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			 	-0.019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Extra Trees Regressor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Squared Error: 		197.20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Absolute Error: 		11.49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Root Mean Absolute Error: 	14.04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			  	-0.116</a:t>
            </a:r>
            <a:endParaRPr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59A60C5-7E0C-88E9-9B25-689E189ABA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992"/>
    </mc:Choice>
    <mc:Fallback>
      <p:transition spd="slow" advTm="33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Scaled Features</a:t>
            </a:r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body" idx="1"/>
          </p:nvPr>
        </p:nvSpPr>
        <p:spPr>
          <a:xfrm>
            <a:off x="729450" y="1528199"/>
            <a:ext cx="7688700" cy="34178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r>
              <a:rPr lang="en" dirty="0"/>
              <a:t>Measuring model performance on an accuracy basis </a:t>
            </a:r>
            <a:r>
              <a:rPr lang="en-US" dirty="0"/>
              <a:t>(I want MSE, MAE, and RMSE as low as possible; I want R</a:t>
            </a:r>
            <a:r>
              <a:rPr lang="en-US" baseline="30000" dirty="0"/>
              <a:t>2 </a:t>
            </a:r>
            <a:r>
              <a:rPr lang="en-US" dirty="0"/>
              <a:t>as close to 1 as possible)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Simple Linear Regression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Squared Error: 		0.619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Absolute Error: 		0.66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Root Mean Absolute Error: 	0.787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				0.215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Random Forest Regressor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Squared Error: 		0.804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Absolute Error: 		0.75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Root Mean Absolute Error: 	0.896</a:t>
            </a:r>
            <a:endParaRPr lang="en-US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		                                -0.020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Extra Trees Regressor</a:t>
            </a: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Squared Error: 		0.880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Mean Absolute Error: 		0.77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Root Mean Absolute Error: 	0.938</a:t>
            </a:r>
            <a:endParaRPr lang="en-US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:		                                -0.117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E3E4E2D-ECFE-2429-4562-E8ADCD324E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37"/>
    </mc:Choice>
    <mc:Fallback>
      <p:transition spd="slow" advTm="40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– Logistic Regression Unweighted</a:t>
            </a:r>
            <a:endParaRPr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5F4F6172-46AB-477E-A0F8-7DBFB3313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539" y="1103900"/>
            <a:ext cx="6536923" cy="4039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D950721-FB35-D6F4-BE5F-5107BF88FE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205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41"/>
    </mc:Choice>
    <mc:Fallback>
      <p:transition spd="slow" advTm="15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– Logistic Regression Weighted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43D249C-64D9-4B45-80A7-50332344F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358" y="1103900"/>
            <a:ext cx="6493284" cy="403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54C8FB0-D3B4-2601-5AF7-EFDD5A9C12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913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72"/>
    </mc:Choice>
    <mc:Fallback>
      <p:transition spd="slow" advTm="17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729450" y="1528200"/>
            <a:ext cx="7688700" cy="28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Scaling variables to standardize features by removing the mean and scaling to unit variance didn’t assist much with model fit.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I found the simple linear regression model performed the best when it came to predicting students’ test scores, but with a low </a:t>
            </a:r>
            <a:r>
              <a:rPr lang="en" dirty="0"/>
              <a:t>R</a:t>
            </a:r>
            <a:r>
              <a:rPr lang="en-US" baseline="30000" dirty="0"/>
              <a:t>2</a:t>
            </a:r>
            <a:r>
              <a:rPr lang="en-US" dirty="0"/>
              <a:t> value, the model still isn’t a great fit.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Because of the poor fit of regression models, logistic regression is a better use model for our goal.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With this model, I can predict students’ test results; this will assist in identifying students who may need more assistance in preparation for these tests.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I can allocate more resources to those schools with students that need the most assistance.</a:t>
            </a:r>
            <a:endParaRPr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4C8A7B1-B3F6-1AA2-21A4-D0B9965555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30"/>
    </mc:Choice>
    <mc:Fallback>
      <p:transition spd="slow" advTm="31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60" name="Google Shape;160;p25"/>
          <p:cNvSpPr txBox="1">
            <a:spLocks noGrp="1"/>
          </p:cNvSpPr>
          <p:nvPr>
            <p:ph type="body" idx="1"/>
          </p:nvPr>
        </p:nvSpPr>
        <p:spPr>
          <a:xfrm>
            <a:off x="729450" y="1528200"/>
            <a:ext cx="7688700" cy="28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908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Kimmons, R. (n.d.). Exam scores. Retrieved April 17, 2021, from</a:t>
            </a:r>
            <a:endParaRPr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http://roycekimmons.com/tools/generated_data/exams</a:t>
            </a:r>
            <a:endParaRPr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9085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Seshapanpu, J. (2018, November 09). Students performance in exams. Retrieved April</a:t>
            </a:r>
            <a:endParaRPr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17, 2021, from </a:t>
            </a:r>
            <a:r>
              <a:rPr lang="en" sz="12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https://www.kaggle.com/spscientist/students-performance-in-exams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will be Covered?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1528200"/>
            <a:ext cx="7688700" cy="28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Intro/background of the issue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 background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Data cleansing/EDA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Our methodology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Modeling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Results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Conclusion</a:t>
            </a:r>
            <a:endParaRPr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5352439-B932-2B10-8CC1-1264FEB4D0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55"/>
    </mc:Choice>
    <mc:Fallback>
      <p:transition spd="slow" advTm="24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1067283"/>
            <a:ext cx="7688700" cy="299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Student’s background of personal, social, and economic factors could play a role on their performance in school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Identifying these students could help set them up for success in school and in life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Students that perform well and do not need additional resources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Students that perform poorly who do need additional resources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Students that have resources available to them but do not perform well</a:t>
            </a:r>
            <a:endParaRPr dirty="0"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dirty="0"/>
              <a:t>Potential underlying learning disability?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Ethical concerns that needed to be addressed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Just because a student’s background might indicate they would be a poor student does not always mean that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I cannot pick and choose which students receive or require these resources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Goal is to help school districts allocate resources appropriately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At the end of the day it is in the student’s hands, but I can do my part in ensuring the schools that need the resources the most are getting them</a:t>
            </a: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1087D3D-2C66-43FF-B633-5D29E6FDE5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307"/>
    </mc:Choice>
    <mc:Fallback>
      <p:transition spd="slow" advTm="90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Used - Part 1 - Background</a:t>
            </a: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729450" y="1372086"/>
            <a:ext cx="7688700" cy="28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Fictional dataset created by Royce Kimmons and used on Kaggle by Jakki Seshapanpu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1000 rows by 8 columns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Each row corresponds to a different student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3 columns represent metrics in the form of test scores (math, reading, and writing)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Other 5 columns represent personal, social, and economic factors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Gender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Race/Ethnicity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Parental Level of Education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Lunch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Test Preparation Course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One assumption I made was all students were provided with the same equipment and testing environment</a:t>
            </a:r>
            <a:endParaRPr dirty="0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Data: </a:t>
            </a:r>
            <a:r>
              <a:rPr lang="en" sz="1200" u="sng" dirty="0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https://www.kaggle.com/spscientist/students-performance-in-exams</a:t>
            </a:r>
            <a:endParaRPr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330910D-B817-30D8-606D-0A61546BC7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274"/>
    </mc:Choice>
    <mc:Fallback>
      <p:transition spd="slow" advTm="48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Used - Part 2 - Variables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29450" y="948337"/>
            <a:ext cx="7688700" cy="32593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457200" lvl="0" indent="-29257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Gender</a:t>
            </a:r>
            <a:endParaRPr dirty="0"/>
          </a:p>
          <a:p>
            <a:pPr marL="914400" lvl="1" indent="-282733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Consists of 2 variables, male or female</a:t>
            </a:r>
            <a:endParaRPr dirty="0"/>
          </a:p>
          <a:p>
            <a:pPr marL="457200" lvl="0" indent="-29257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Race/Ethnicity</a:t>
            </a:r>
            <a:endParaRPr dirty="0"/>
          </a:p>
          <a:p>
            <a:pPr marL="914400" lvl="1" indent="-282733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Consists of 5 variables, Groups A, B, C, D, and E</a:t>
            </a:r>
            <a:endParaRPr dirty="0"/>
          </a:p>
          <a:p>
            <a:pPr marL="457200" lvl="0" indent="-29257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Parental Level of Education</a:t>
            </a:r>
            <a:endParaRPr dirty="0"/>
          </a:p>
          <a:p>
            <a:pPr marL="914400" lvl="1" indent="-282733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Consists of 6 variables,  Some High School, High School, Some College, Associate’s Degree, Bachelor’s Degree, Master’s Degree</a:t>
            </a:r>
            <a:endParaRPr dirty="0"/>
          </a:p>
          <a:p>
            <a:pPr marL="457200" lvl="0" indent="-29257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Lunch</a:t>
            </a:r>
            <a:endParaRPr dirty="0"/>
          </a:p>
          <a:p>
            <a:pPr marL="914400" lvl="1" indent="-282733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Consists of 2 variables,  Standard or Free/reduced</a:t>
            </a:r>
            <a:endParaRPr dirty="0"/>
          </a:p>
          <a:p>
            <a:pPr marL="457200" lvl="0" indent="-292576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Test Preparation Course</a:t>
            </a:r>
            <a:endParaRPr dirty="0"/>
          </a:p>
          <a:p>
            <a:pPr marL="914400" lvl="1" indent="-282733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Consists of 2 variables, Completed or None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258"/>
    </mc:Choice>
    <mc:Fallback>
      <p:transition spd="slow" advTm="4625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Cleansing/EDA</a:t>
            </a:r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729450" y="896297"/>
            <a:ext cx="7688700" cy="28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Did not have much cleansing to do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Some things I did: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Remove punctuation from the various variables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Replaced blank spaces with underscores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Created total scores of math, reading, and writing scores combined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Conducted some EDA to see the distribution of variables</a:t>
            </a:r>
            <a:endParaRPr dirty="0"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3502" y="2252048"/>
            <a:ext cx="5136995" cy="2867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C92856C-AC6F-A4B1-6CF8-3F36E393C2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52"/>
    </mc:Choice>
    <mc:Fallback>
      <p:transition spd="slow" advTm="55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Cleansing/EDA</a:t>
            </a:r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xfrm>
            <a:off x="729450" y="1528200"/>
            <a:ext cx="7688700" cy="28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Created dummy variables for the categorical features.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dirty="0"/>
              <a:t>Conducted both scaled and unscaled versions </a:t>
            </a:r>
            <a:endParaRPr sz="14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dirty="0"/>
              <a:t>Unscaled version was giving me poorer results for the model</a:t>
            </a:r>
            <a:endParaRPr sz="12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dirty="0"/>
              <a:t>Scaled variables with sklearn.preprocessing’s StandardScaler</a:t>
            </a:r>
            <a:endParaRPr sz="12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 dirty="0"/>
              <a:t>This helped standardize features by removing the mean and scaling to unit variance</a:t>
            </a:r>
            <a:endParaRPr sz="12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0C3D57C-16D7-29B3-EFA6-81AB6B3044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3961" t="-81922" r="-183961" b="-81922"/>
          <a:stretch>
            <a:fillRect/>
          </a:stretch>
        </p:blipFill>
        <p:spPr>
          <a:xfrm>
            <a:off x="6860763" y="3857625"/>
            <a:ext cx="2280474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757"/>
    </mc:Choice>
    <mc:Fallback>
      <p:transition spd="slow" advTm="36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130" name="Google Shape;130;p20"/>
          <p:cNvSpPr txBox="1">
            <a:spLocks noGrp="1"/>
          </p:cNvSpPr>
          <p:nvPr>
            <p:ph type="body" idx="1"/>
          </p:nvPr>
        </p:nvSpPr>
        <p:spPr>
          <a:xfrm>
            <a:off x="729450" y="1238272"/>
            <a:ext cx="7688700" cy="30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Using the features/variables outlined previously, a regressor model was trained to predict the scores of students math, writing, and reading tests. I have a target variable of “combined scores” that is the sum of the three tests. My goal is to accurately predict what any given student’s “combined score” will be.</a:t>
            </a:r>
            <a:endParaRPr lang="en-US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I am aiming to have an accurate model that can predict the scores with little to no error.</a:t>
            </a:r>
            <a:endParaRPr dirty="0"/>
          </a:p>
          <a:p>
            <a:r>
              <a:rPr lang="en" dirty="0"/>
              <a:t>Using this accurate model, I will be able to predict which students may struggle in producing high testing scores.</a:t>
            </a:r>
            <a:r>
              <a:rPr lang="en-US" dirty="0"/>
              <a:t> </a:t>
            </a:r>
          </a:p>
          <a:p>
            <a:r>
              <a:rPr lang="en-US" dirty="0"/>
              <a:t>For logistic regression,  the goal is to identify whether a student would have a passing or failing grade on average (combined score &lt; 60% is my target variable (1)).</a:t>
            </a:r>
          </a:p>
          <a:p>
            <a:r>
              <a:rPr lang="en-US" dirty="0"/>
              <a:t>My goal with logistic regression is both accuracy while placing an emphasis on recall (limiting false negatives in favor of false positives). This will ensure that I am not missing as many students who need additional help.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104BD8D-56B1-FF66-845F-E9FE48D60A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83961" t="-81922" r="-183961" b="-81922"/>
          <a:stretch>
            <a:fillRect/>
          </a:stretch>
        </p:blipFill>
        <p:spPr>
          <a:xfrm>
            <a:off x="6860763" y="3857625"/>
            <a:ext cx="2280474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950"/>
    </mc:Choice>
    <mc:Fallback>
      <p:transition spd="slow" advTm="110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729450" y="5687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729450" y="1528200"/>
            <a:ext cx="7688700" cy="28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Simple Linear Regression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Random Forest Regression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1000 Trees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Extra Trees Regression</a:t>
            </a:r>
          </a:p>
          <a:p>
            <a:pPr lvl="1"/>
            <a:r>
              <a:rPr lang="en-US" dirty="0"/>
              <a:t>1000 Trees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Logistic Regression</a:t>
            </a: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All models used the same features (all of the available features)</a:t>
            </a:r>
            <a:endParaRPr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E00509A-903A-1796-5CAE-FFCD4676F3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28"/>
    </mc:Choice>
    <mc:Fallback>
      <p:transition spd="slow" advTm="29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1155</TotalTime>
  <Words>1128</Words>
  <Application>Microsoft Office PowerPoint</Application>
  <PresentationFormat>On-screen Show (16:9)</PresentationFormat>
  <Paragraphs>121</Paragraphs>
  <Slides>15</Slides>
  <Notes>15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Wingdings</vt:lpstr>
      <vt:lpstr>Arial</vt:lpstr>
      <vt:lpstr>Rockwell</vt:lpstr>
      <vt:lpstr>Rockwell Condensed</vt:lpstr>
      <vt:lpstr>Wood Type</vt:lpstr>
      <vt:lpstr>Predicting Student Exam Performance</vt:lpstr>
      <vt:lpstr>What will be Covered?</vt:lpstr>
      <vt:lpstr>Background</vt:lpstr>
      <vt:lpstr>Data Used - Part 1 - Background</vt:lpstr>
      <vt:lpstr>Data Used - Part 2 - Variables</vt:lpstr>
      <vt:lpstr>Data Cleansing/EDA</vt:lpstr>
      <vt:lpstr>Data Cleansing/EDA</vt:lpstr>
      <vt:lpstr>Methodology</vt:lpstr>
      <vt:lpstr>Modeling</vt:lpstr>
      <vt:lpstr>Results - Unscaled Features</vt:lpstr>
      <vt:lpstr>Results - Scaled Features</vt:lpstr>
      <vt:lpstr>Results – Logistic Regression Unweighted</vt:lpstr>
      <vt:lpstr>Results – Logistic Regression Weighted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 Exam Performance</dc:title>
  <dc:creator>Dustin Casey</dc:creator>
  <cp:lastModifiedBy>Dustin Casey</cp:lastModifiedBy>
  <cp:revision>23</cp:revision>
  <dcterms:modified xsi:type="dcterms:W3CDTF">2022-10-23T20:09:36Z</dcterms:modified>
</cp:coreProperties>
</file>